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506" r:id="rId2"/>
    <p:sldId id="499" r:id="rId3"/>
    <p:sldId id="501" r:id="rId4"/>
    <p:sldId id="503" r:id="rId5"/>
    <p:sldId id="316" r:id="rId6"/>
    <p:sldId id="502" r:id="rId7"/>
    <p:sldId id="482" r:id="rId8"/>
    <p:sldId id="483" r:id="rId9"/>
    <p:sldId id="484" r:id="rId10"/>
    <p:sldId id="485" r:id="rId11"/>
    <p:sldId id="486" r:id="rId12"/>
    <p:sldId id="479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886" autoAdjust="0"/>
  </p:normalViewPr>
  <p:slideViewPr>
    <p:cSldViewPr>
      <p:cViewPr>
        <p:scale>
          <a:sx n="94" d="100"/>
          <a:sy n="94" d="100"/>
        </p:scale>
        <p:origin x="-4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DAC00F7-8575-47D5-A34D-060DDE9CA87B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12730D2-9B9D-49E7-94E8-0FB8A6657C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898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730D2-9B9D-49E7-94E8-0FB8A6657CD7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Hot glue gun</a:t>
            </a:r>
          </a:p>
          <a:p>
            <a:r>
              <a:rPr lang="en-US" dirty="0" smtClean="0"/>
              <a:t>Super</a:t>
            </a:r>
            <a:r>
              <a:rPr lang="en-US" baseline="0" dirty="0" smtClean="0"/>
              <a:t> glue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730D2-9B9D-49E7-94E8-0FB8A6657CD7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02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will find the following vocabulary useful in this section.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bolt, screw, rivet, clip, weld, adhesive, bond, glue, join, connect, fix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 complete the task in pairs. For ideas, they could look around the room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identify different joints used in the furniture, fittings and fixtures.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730D2-9B9D-49E7-94E8-0FB8A6657CD7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Mechanical fixings: screw, rivet, clip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Non-mechanical fixings: weld, adhesive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730D2-9B9D-49E7-94E8-0FB8A6657CD7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Answers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together 3 on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each other 4 to/onto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730D2-9B9D-49E7-94E8-0FB8A6657CD7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Fuselage the body of the air </a:t>
            </a:r>
            <a:r>
              <a:rPr lang="fr-FR" dirty="0" err="1" smtClean="0"/>
              <a:t>craft</a:t>
            </a:r>
            <a:r>
              <a:rPr lang="fr-FR" dirty="0" smtClean="0"/>
              <a:t> or plain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730D2-9B9D-49E7-94E8-0FB8A6657CD7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46DF1-E6A0-4EE6-B27D-99B31569EA9B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78FCD-C3DF-413E-B9BF-F1ACD105448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880E4-740D-49A1-B883-DE51DAFE1551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F1F32-38FD-4245-85D4-C51F0287E8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31A0F-2703-4687-92BE-3066D2D48690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263A3-84C6-4C3A-90FD-29600BC1E16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D4C2F-005C-407B-B80C-694C3AB29D99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37063-E280-45E4-8DDA-C9400BCB1D1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070C0-B46E-4920-B98D-FA1A3ED52074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EF17A-98A1-464D-BEE7-C3159CC592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471B0-407E-41C2-A625-52FA95CBB64C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79D3A-0B9D-42F6-9514-EA222316782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2B64C-A6CC-4E9B-BAFE-6AE01FC1A336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7E6CF-6516-4C16-8BF7-B6459B30E2D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690E6-FB72-4FF5-92EA-25B90E98AF5F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444EC-93FA-4B32-9E4F-D478DA7E8AC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9846-C133-47E9-8DE2-1B8368C4C9D5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49FB6-3CBC-4307-97FF-F450A44F0AF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BD204-3964-42DE-A868-73EAE36E263D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AEA9C-A6B8-497A-A816-78650DD343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2B9F1-848F-4813-96F4-17987EBD45B6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FC15E-2196-4F83-B94C-12BFD7E5C15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FA71F0B-8966-4E16-A0B1-CC5988F316F3}" type="datetimeFigureOut">
              <a:rPr lang="fr-FR"/>
              <a:pPr>
                <a:defRPr/>
              </a:pPr>
              <a:t>30/11/2022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A256DAC-4918-49D9-9BDC-3BAD86FA85E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8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0.png"/><Relationship Id="rId4" Type="http://schemas.openxmlformats.org/officeDocument/2006/relationships/image" Target="../media/image63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73.png"/><Relationship Id="rId4" Type="http://schemas.openxmlformats.org/officeDocument/2006/relationships/image" Target="../media/image63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79.png"/><Relationship Id="rId4" Type="http://schemas.openxmlformats.org/officeDocument/2006/relationships/image" Target="../media/image6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81.png"/><Relationship Id="rId4" Type="http://schemas.openxmlformats.org/officeDocument/2006/relationships/image" Target="../media/image63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83.png"/><Relationship Id="rId4" Type="http://schemas.openxmlformats.org/officeDocument/2006/relationships/image" Target="../media/image63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85.png"/><Relationship Id="rId5" Type="http://schemas.openxmlformats.org/officeDocument/2006/relationships/image" Target="../media/image63.png"/><Relationship Id="rId10" Type="http://schemas.openxmlformats.org/officeDocument/2006/relationships/image" Target="../media/image84.png"/><Relationship Id="rId4" Type="http://schemas.openxmlformats.org/officeDocument/2006/relationships/image" Target="../media/image62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openxmlformats.org/officeDocument/2006/relationships/hyperlink" Target="https://www.google.com/url?sa=i&amp;url=https://www.cheapjoes.com/elmer-s-carpenter-s-wood-glue.html&amp;psig=AOvVaw2MPu8uSaBDS44lac7CcQw2&amp;ust=1637169164195000&amp;source=images&amp;cd=vfe&amp;ved=2ahUKEwig6ILFsJ30AhUPNBoKHVQlDSMQr4kDegUIARDoAg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hyperlink" Target="https://www.google.com/url?sa=i&amp;url=https://www.buzzweld.co.uk/jubilee-clip-original.html&amp;psig=AOvVaw17rN3f9ohuxkg4WY5vSGKL&amp;ust=1637168958813000&amp;source=images&amp;cd=vfe&amp;ved=2ahUKEwjmqIvjr530AhVU4oUKHTwjDp4Qr4kDegUIARClAQ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s://www.google.com/url?sa=i&amp;url=https://commons.wikimedia.org/wiki/Welding&amp;psig=AOvVaw3PiBjkE8c16_m5z0RNZt59&amp;ust=1637169281890000&amp;source=images&amp;cd=vfe&amp;ved=2ahUKEwjbspL9sJ30AhULpRoKHdI5DBwQr4kDegUIARDuAQ" TargetMode="External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" y="3358054"/>
            <a:ext cx="3472541" cy="3499946"/>
          </a:xfrm>
          <a:prstGeom prst="rect">
            <a:avLst/>
          </a:prstGeom>
        </p:spPr>
      </p:pic>
      <p:pic>
        <p:nvPicPr>
          <p:cNvPr id="30" name="Picture 2" descr="C:\Users\brahim khartite\Desktop\images (4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20072" y="3501008"/>
            <a:ext cx="2861441" cy="2648607"/>
          </a:xfrm>
          <a:prstGeom prst="rect">
            <a:avLst/>
          </a:prstGeom>
          <a:noFill/>
        </p:spPr>
      </p:pic>
      <p:pic>
        <p:nvPicPr>
          <p:cNvPr id="31" name="Picture 30" descr="Timed Pair Shar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88640"/>
            <a:ext cx="2281347" cy="271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2 minute silent timer with alar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0152" y="-459431"/>
            <a:ext cx="3203848" cy="31683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86" y="3645024"/>
            <a:ext cx="1035622" cy="3212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8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22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6F23497-CE1F-44FA-AE2A-674A68CB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01000" cy="6606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197AD6E-421C-465B-8956-9A423FE0F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5" y="692696"/>
            <a:ext cx="6191250" cy="381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0F32AD3A-BF98-49C5-B916-B7DA1AA5E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975" y="-11908704"/>
            <a:ext cx="4210050" cy="4095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833A1D88-C1A6-4645-A0A1-AC73B5625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158" y="1052736"/>
            <a:ext cx="4210050" cy="409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73D2B159-4657-480B-B890-8AC6D533E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18748"/>
            <a:ext cx="2466975" cy="24246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76C732B8-D4EC-4281-ACD4-08568D31C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074" y="1857364"/>
            <a:ext cx="2581275" cy="251401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87E82961-15D9-41BD-8064-720BE2505D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2708920"/>
            <a:ext cx="883915" cy="2815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BEF81D64-F42B-45A7-8B92-1BD8BE7888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72" y="3143248"/>
            <a:ext cx="616152" cy="34826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F3826EBB-BA47-4EDF-9DAD-30B13B13A4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472" y="3571876"/>
            <a:ext cx="616152" cy="3429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xmlns="" id="{A3CC2D29-A219-4603-BF0A-D018F51565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4" y="2492896"/>
            <a:ext cx="613741" cy="30060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4455D8D1-4EF3-47C2-8029-D5EF13DB5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6216" y="2924944"/>
            <a:ext cx="1022836" cy="4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3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0F32AD3A-BF98-49C5-B916-B7DA1AA5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-11908704"/>
            <a:ext cx="4210050" cy="4095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833A1D88-C1A6-4645-A0A1-AC73B562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428604"/>
            <a:ext cx="7929618" cy="74280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24475A1-9E7F-4474-8D15-2F3F9146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0"/>
            <a:ext cx="7024694" cy="493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5895CFC8-87D7-4087-ADEC-3FEFB0E8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7" y="1268760"/>
            <a:ext cx="2657475" cy="27908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D25FB40F-58D8-41F0-85A9-593ED3306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262" y="1268760"/>
            <a:ext cx="2657475" cy="28479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6DBA0C4B-59A5-4017-A315-951B12973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596" y="1305297"/>
            <a:ext cx="2628900" cy="27717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59C82DCF-58D2-48E2-A29E-AFD0A85ED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4077072"/>
            <a:ext cx="2628900" cy="27146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72A52D0B-F8D6-4CD2-846C-6A1A5F70B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075" y="4113609"/>
            <a:ext cx="2609850" cy="27717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E012B1C2-266D-40D3-96ED-8F290666E5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5221" y="4170759"/>
            <a:ext cx="2581275" cy="271462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06338B00-A0C3-4581-BE35-0C4216355A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4285" y="3829422"/>
            <a:ext cx="447675" cy="24765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xmlns="" id="{125390FB-B300-4863-A8E8-CCABD037FF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0986" y="3791322"/>
            <a:ext cx="895350" cy="28575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xmlns="" id="{A91AB562-7505-4B9C-B105-27A48FB546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741" y="6531818"/>
            <a:ext cx="523875" cy="20955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xmlns="" id="{2B3236A7-6230-4406-9DB4-F1628E546C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3810" y="6493718"/>
            <a:ext cx="438150" cy="24765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xmlns="" id="{2C30D559-FFCA-44FB-A72F-B8587AF04A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8729" y="6525344"/>
            <a:ext cx="409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7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8980426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5286380" y="2643182"/>
            <a:ext cx="142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rgbClr val="0070C0"/>
                </a:solidFill>
              </a:rPr>
              <a:t>Together</a:t>
            </a:r>
            <a:r>
              <a:rPr lang="fr-FR" sz="2000" dirty="0" smtClean="0">
                <a:solidFill>
                  <a:srgbClr val="0070C0"/>
                </a:solidFill>
              </a:rPr>
              <a:t> 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6096" y="3140968"/>
            <a:ext cx="1402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each other 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357187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on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7752" y="4000504"/>
            <a:ext cx="2285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To      /  onto </a:t>
            </a:r>
            <a:br>
              <a:rPr lang="en-US" sz="2000" dirty="0" smtClean="0">
                <a:solidFill>
                  <a:srgbClr val="0070C0"/>
                </a:solidFill>
              </a:rPr>
            </a:br>
            <a:endParaRPr lang="fr-FR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4DF4BB3-F046-4084-9548-858307233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9" y="23663"/>
            <a:ext cx="8791669" cy="4688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910ABFE9-F862-4FD6-AD83-3EE93324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78" y="548680"/>
            <a:ext cx="8111785" cy="5040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F96FB520-6657-4A31-AC7B-2D12046B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0808"/>
            <a:ext cx="9144000" cy="26426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5F8DE4E-9335-4BC7-B3ED-D05947D7F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94" y="4972600"/>
            <a:ext cx="8531811" cy="12241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5FECFC2A-C98E-4F89-94CE-5C81859ED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5005975"/>
            <a:ext cx="840416" cy="3672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0B36FBCB-3BB1-46B8-82CE-33496B404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896" y="5005975"/>
            <a:ext cx="720080" cy="36724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F6396A0E-6B6D-4058-944C-27F5B1B4B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409490"/>
            <a:ext cx="936104" cy="32376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FADB6F6B-1CE5-449A-9AB1-7480D7D6D6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5373216"/>
            <a:ext cx="840416" cy="33474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ED5AF79F-28E2-4B1D-83ED-0A3E4D9FD7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401" y="5769531"/>
            <a:ext cx="971295" cy="32376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A16A32D0-37E5-45CA-956D-D4E9BAEAB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3728" y="5763068"/>
            <a:ext cx="926075" cy="3302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80801B27-0D58-4637-B2D2-489BA75E2A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1278" y="5733256"/>
            <a:ext cx="788674" cy="3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786446" y="1928802"/>
            <a:ext cx="1214446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…1….…….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357430"/>
            <a:ext cx="1214446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…….…2….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786058"/>
            <a:ext cx="2571736" cy="500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…….…3….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57884" y="3286124"/>
            <a:ext cx="1214446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…….4…….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5008" y="4500570"/>
            <a:ext cx="1214446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…….5…….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57884" y="5072074"/>
            <a:ext cx="2428892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…….…6….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929330"/>
            <a:ext cx="1571604" cy="500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…….…7….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357958"/>
            <a:ext cx="1357290" cy="500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…….…8….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68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16E9F949-E013-44CF-862D-3BF033C5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209204" cy="3881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5"/>
            <a:ext cx="9144000" cy="53285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3501008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140968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3861048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928" y="4725144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0352" y="5517232"/>
            <a:ext cx="2190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1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44766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87" y="1355229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712987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45" y="2001019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33" y="2723381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352" y="3500611"/>
            <a:ext cx="219075" cy="228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AB962AC-C655-40CF-9B9B-3A91A234B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6" y="4531593"/>
            <a:ext cx="9144000" cy="6959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D5C43C29-014C-4B99-A701-F0F6B2582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96" y="5309810"/>
            <a:ext cx="9108504" cy="153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44766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87" y="1355229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712987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45" y="2001019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33" y="2723381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352" y="3500611"/>
            <a:ext cx="219075" cy="228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AB962AC-C655-40CF-9B9B-3A91A234B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6" y="4531593"/>
            <a:ext cx="9144000" cy="69591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BBCEC35F-37D4-4A1F-B60D-1A1A76C2F8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84" y="5389215"/>
            <a:ext cx="7704856" cy="3173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B0BDF3D7-E6A5-4012-9B01-14307DCEED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6500" y="5864696"/>
            <a:ext cx="4191000" cy="228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A0360D37-B1FC-4F7A-91F6-23CCC8711D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2237" y="6309320"/>
            <a:ext cx="38195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44766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87" y="1355229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712987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45" y="2001019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33" y="2723381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352" y="3500611"/>
            <a:ext cx="219075" cy="228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AB962AC-C655-40CF-9B9B-3A91A234B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6" y="4531593"/>
            <a:ext cx="9144000" cy="6959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2EA0A2C-4951-4B0E-9486-6E56FA1B69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624" y="5373216"/>
            <a:ext cx="6552728" cy="4320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0F4D2CDF-DD7F-4CCF-9E73-DBE8547CF9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800" y="6021288"/>
            <a:ext cx="24384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44766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87" y="1355229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712987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45" y="2001019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33" y="2723381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352" y="3500611"/>
            <a:ext cx="219075" cy="228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AB962AC-C655-40CF-9B9B-3A91A234B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6" y="4531593"/>
            <a:ext cx="9144000" cy="69591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FC588A3B-7AF7-4CF8-87D7-4C3E30984C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345" y="5229200"/>
            <a:ext cx="7659103" cy="6027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311A2CCF-C67A-4EC1-BB63-C8568DB69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608" y="5949280"/>
            <a:ext cx="704850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9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44766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87" y="1355229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712987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45" y="2001019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33" y="2723381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352" y="3500611"/>
            <a:ext cx="219075" cy="228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97C7E42-1AFA-425D-9E51-091B5E571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4616232"/>
            <a:ext cx="9144000" cy="22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0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44766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87" y="1355229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712987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45" y="2001019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33" y="2723381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352" y="3500611"/>
            <a:ext cx="219075" cy="228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FA9E126-1188-4D46-9B48-57ADE67A4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5" y="4480917"/>
            <a:ext cx="8820150" cy="6762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69E03A2-53E7-4AF9-BDD8-CD5EA55DD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625" y="5301209"/>
            <a:ext cx="6192688" cy="5760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E96EF873-C2AB-44F1-A6C5-781247B369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616" y="5949280"/>
            <a:ext cx="7200800" cy="7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44766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87" y="1355229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712987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45" y="2001019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33" y="2723381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352" y="3500611"/>
            <a:ext cx="219075" cy="228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FA9E126-1188-4D46-9B48-57ADE67A4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5" y="4480917"/>
            <a:ext cx="8820150" cy="6762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2A90580-3C41-49DF-9693-EBDA19586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624" y="5373216"/>
            <a:ext cx="6696743" cy="4320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8E56126F-C30F-49BD-96D2-1DE27028A6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5656" y="5949280"/>
            <a:ext cx="653415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6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44766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87" y="1355229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712987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45" y="2001019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33" y="2723381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352" y="3500611"/>
            <a:ext cx="219075" cy="228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FA9E126-1188-4D46-9B48-57ADE67A4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5" y="4480917"/>
            <a:ext cx="8820150" cy="6762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8319099-D583-4FBC-AE00-C79D59020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1680" y="5229200"/>
            <a:ext cx="4761507" cy="5112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03AA55F-3FAC-40B5-B727-8C184AC75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5805264"/>
            <a:ext cx="6781800" cy="7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C6E9BC34-670B-4C46-9581-D48E0C05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84"/>
            <a:ext cx="9144000" cy="44766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E530021-DC24-4E9B-8E4B-F9E451186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87" y="1355229"/>
            <a:ext cx="352425" cy="285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3A37D40-7C0A-46FD-ABC0-F24D25D86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1712987"/>
            <a:ext cx="864096" cy="2979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C1CF186-0086-413B-8048-14D7FC69E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45" y="2001019"/>
            <a:ext cx="828675" cy="2476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0C92891-4CC0-4001-B758-1879FE85C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533" y="2723381"/>
            <a:ext cx="752475" cy="285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2381B0D-0665-40CE-84EB-2FA22053A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0352" y="3500611"/>
            <a:ext cx="219075" cy="228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FA9E126-1188-4D46-9B48-57ADE67A48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" y="4480917"/>
            <a:ext cx="8820150" cy="6762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9AE04CB-C2F4-4E6F-92DD-6B428A202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1783" y="5373216"/>
            <a:ext cx="5124450" cy="3672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94A5E25-09B3-4D80-98C5-B77BCB09D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640" y="5949280"/>
            <a:ext cx="7000875" cy="63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5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642918"/>
            <a:ext cx="9144000" cy="5857916"/>
          </a:xfrm>
        </p:spPr>
        <p:txBody>
          <a:bodyPr/>
          <a:lstStyle/>
          <a:p>
            <a:r>
              <a:rPr lang="en-US" sz="2800" u="sng" dirty="0" smtClean="0"/>
              <a:t>Unit2:  Section1</a:t>
            </a:r>
            <a:r>
              <a:rPr lang="en-US" sz="2800" dirty="0" smtClean="0"/>
              <a:t>: </a:t>
            </a:r>
            <a:r>
              <a:rPr lang="en-US" sz="2800" b="1" dirty="0" smtClean="0"/>
              <a:t>Describing  specific materials</a:t>
            </a:r>
          </a:p>
          <a:p>
            <a:r>
              <a:rPr lang="en-US" sz="2800" u="sng" dirty="0" smtClean="0"/>
              <a:t>Unit2: Section2</a:t>
            </a:r>
            <a:r>
              <a:rPr lang="en-US" sz="2800" dirty="0" smtClean="0"/>
              <a:t>: </a:t>
            </a:r>
            <a:r>
              <a:rPr lang="en-US" sz="2800" b="1" dirty="0" smtClean="0"/>
              <a:t>Categorizing  materials</a:t>
            </a:r>
          </a:p>
          <a:p>
            <a:r>
              <a:rPr lang="en-US" sz="2800" u="sng" dirty="0" smtClean="0"/>
              <a:t>Unit3: Section 2</a:t>
            </a:r>
            <a:r>
              <a:rPr lang="en-US" sz="2800" dirty="0" smtClean="0"/>
              <a:t>: Explaining  and  assessing manufacturing techniques</a:t>
            </a:r>
          </a:p>
          <a:p>
            <a:r>
              <a:rPr lang="en-US" sz="2800" u="sng" dirty="0" smtClean="0"/>
              <a:t>Unit3: Section 3</a:t>
            </a:r>
            <a:r>
              <a:rPr lang="en-US" sz="2800" b="1" dirty="0" smtClean="0"/>
              <a:t>: Explaining  jointing and fixing technique</a:t>
            </a:r>
          </a:p>
          <a:p>
            <a:r>
              <a:rPr lang="en-US" sz="2800" dirty="0" smtClean="0"/>
              <a:t>Unit9: Section 1: Explaining  tests  and experiments</a:t>
            </a:r>
          </a:p>
          <a:p>
            <a:r>
              <a:rPr lang="en-US" sz="2800" dirty="0" smtClean="0"/>
              <a:t>Unit9: Section 4: Discussing  causes  and effects</a:t>
            </a:r>
          </a:p>
          <a:p>
            <a:r>
              <a:rPr lang="en-US" sz="2800" dirty="0" smtClean="0"/>
              <a:t>Unit10: Section1: Discussing  performance and  suitability</a:t>
            </a:r>
          </a:p>
          <a:p>
            <a:r>
              <a:rPr lang="en-US" sz="2800" dirty="0" smtClean="0"/>
              <a:t>Unit10: Section 2: Describing  physical  forces.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786050" y="571480"/>
            <a:ext cx="4572032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643174" y="1285860"/>
            <a:ext cx="3857652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857488" y="2500306"/>
            <a:ext cx="6286512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Picture 1" descr="Screen Shot 2021-11-22 at 08.53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229200"/>
            <a:ext cx="46482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35896" y="5013176"/>
            <a:ext cx="937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brittle </a:t>
            </a: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3347864" y="1556792"/>
            <a:ext cx="974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Elastic 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912586" y="1169472"/>
            <a:ext cx="114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durable 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4214810" y="857232"/>
            <a:ext cx="928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heavy </a:t>
            </a:r>
            <a:endParaRPr lang="fr-FR" sz="24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00562" y="3214686"/>
            <a:ext cx="13573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/>
              <a:t>Silver</a:t>
            </a:r>
            <a:r>
              <a:rPr lang="fr-FR" dirty="0" smtClean="0"/>
              <a:t>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111816" y="4333360"/>
            <a:ext cx="1197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prstClr val="black"/>
                </a:solidFill>
              </a:rPr>
              <a:t>R</a:t>
            </a:r>
            <a:r>
              <a:rPr lang="fr-FR" sz="2400" dirty="0" err="1" smtClean="0">
                <a:solidFill>
                  <a:prstClr val="black"/>
                </a:solidFill>
              </a:rPr>
              <a:t>ubber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761998" y="2083872"/>
            <a:ext cx="986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prstClr val="black"/>
                </a:solidFill>
              </a:rPr>
              <a:t>plastic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840380" y="5393810"/>
            <a:ext cx="1353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prstClr val="black"/>
                </a:solidFill>
              </a:rPr>
              <a:t>T</a:t>
            </a:r>
            <a:r>
              <a:rPr lang="fr-FR" sz="2400" dirty="0" err="1" smtClean="0">
                <a:solidFill>
                  <a:prstClr val="black"/>
                </a:solidFill>
              </a:rPr>
              <a:t>itanium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42910" y="2928934"/>
            <a:ext cx="788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prstClr val="black"/>
                </a:solidFill>
              </a:rPr>
              <a:t>glass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604803" y="986910"/>
            <a:ext cx="785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 smtClean="0">
                <a:solidFill>
                  <a:prstClr val="black"/>
                </a:solidFill>
              </a:rPr>
              <a:t>steel</a:t>
            </a:r>
            <a:r>
              <a:rPr lang="fr-FR" sz="2400" dirty="0" smtClean="0">
                <a:solidFill>
                  <a:prstClr val="black"/>
                </a:solidFill>
              </a:rPr>
              <a:t> </a:t>
            </a:r>
            <a:endParaRPr lang="fr-FR" sz="2400" dirty="0"/>
          </a:p>
        </p:txBody>
      </p:sp>
      <p:sp>
        <p:nvSpPr>
          <p:cNvPr id="14" name="Rectangle 13"/>
          <p:cNvSpPr/>
          <p:nvPr/>
        </p:nvSpPr>
        <p:spPr>
          <a:xfrm>
            <a:off x="1115665" y="4625460"/>
            <a:ext cx="1520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prstClr val="black"/>
                </a:solidFill>
              </a:rPr>
              <a:t>aluminium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577325" y="1882260"/>
            <a:ext cx="1060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 smtClean="0">
                <a:solidFill>
                  <a:prstClr val="black"/>
                </a:solidFill>
              </a:rPr>
              <a:t>copper</a:t>
            </a:r>
            <a:r>
              <a:rPr lang="fr-FR" dirty="0" smtClean="0">
                <a:solidFill>
                  <a:prstClr val="black"/>
                </a:solidFill>
              </a:rPr>
              <a:t> 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6000760" y="5643578"/>
            <a:ext cx="12144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Wood</a:t>
            </a:r>
            <a:r>
              <a:rPr lang="fr-FR" dirty="0" smtClean="0"/>
              <a:t>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286000" y="2924944"/>
            <a:ext cx="1421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gold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571472" y="0"/>
            <a:ext cx="85725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Review Material and properties/ Qualities  </a:t>
            </a:r>
            <a:r>
              <a:rPr lang="fr-FR" sz="2800" b="1" dirty="0" smtClean="0"/>
              <a:t/>
            </a:r>
            <a:br>
              <a:rPr lang="fr-FR" sz="2800" b="1" dirty="0" smtClean="0"/>
            </a:br>
            <a:endParaRPr lang="fr-FR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251520" y="1700808"/>
            <a:ext cx="2125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 smtClean="0">
                <a:solidFill>
                  <a:prstClr val="black"/>
                </a:solidFill>
              </a:rPr>
              <a:t>heat</a:t>
            </a:r>
            <a:r>
              <a:rPr lang="fr-FR" sz="2400" i="1" dirty="0" smtClean="0">
                <a:solidFill>
                  <a:prstClr val="black"/>
                </a:solidFill>
              </a:rPr>
              <a:t>-</a:t>
            </a:r>
            <a:r>
              <a:rPr lang="fr-FR" sz="2400" i="1" dirty="0" err="1" smtClean="0">
                <a:solidFill>
                  <a:prstClr val="black"/>
                </a:solidFill>
              </a:rPr>
              <a:t>resistant</a:t>
            </a:r>
            <a:r>
              <a:rPr lang="fr-FR" sz="2400" i="1" dirty="0" smtClean="0">
                <a:solidFill>
                  <a:prstClr val="black"/>
                </a:solidFill>
              </a:rPr>
              <a:t> </a:t>
            </a:r>
            <a:endParaRPr lang="fr-FR" sz="2400" dirty="0"/>
          </a:p>
        </p:txBody>
      </p:sp>
      <p:sp>
        <p:nvSpPr>
          <p:cNvPr id="21" name="Rectangle 20"/>
          <p:cNvSpPr/>
          <p:nvPr/>
        </p:nvSpPr>
        <p:spPr>
          <a:xfrm>
            <a:off x="6444208" y="3068960"/>
            <a:ext cx="1672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waterproof </a:t>
            </a:r>
            <a:endParaRPr lang="fr-FR" sz="2400" dirty="0"/>
          </a:p>
        </p:txBody>
      </p:sp>
      <p:sp>
        <p:nvSpPr>
          <p:cNvPr id="22" name="Rectangle 21"/>
          <p:cNvSpPr/>
          <p:nvPr/>
        </p:nvSpPr>
        <p:spPr>
          <a:xfrm>
            <a:off x="1619672" y="3861048"/>
            <a:ext cx="2291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 smtClean="0">
                <a:solidFill>
                  <a:prstClr val="black"/>
                </a:solidFill>
              </a:rPr>
              <a:t>flame</a:t>
            </a:r>
            <a:r>
              <a:rPr lang="fr-FR" sz="2000" i="1" dirty="0" smtClean="0">
                <a:solidFill>
                  <a:prstClr val="black"/>
                </a:solidFill>
              </a:rPr>
              <a:t>-</a:t>
            </a:r>
            <a:r>
              <a:rPr lang="fr-FR" sz="2400" i="1" dirty="0" smtClean="0">
                <a:solidFill>
                  <a:prstClr val="black"/>
                </a:solidFill>
              </a:rPr>
              <a:t>retardant</a:t>
            </a:r>
            <a:endParaRPr lang="fr-FR" sz="2000" dirty="0"/>
          </a:p>
        </p:txBody>
      </p:sp>
      <p:sp>
        <p:nvSpPr>
          <p:cNvPr id="23" name="Rectangle 22"/>
          <p:cNvSpPr/>
          <p:nvPr/>
        </p:nvSpPr>
        <p:spPr>
          <a:xfrm>
            <a:off x="4932040" y="4293096"/>
            <a:ext cx="1373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</a:rPr>
              <a:t>durable, </a:t>
            </a:r>
            <a:endParaRPr lang="fr-FR" sz="2400" dirty="0"/>
          </a:p>
        </p:txBody>
      </p:sp>
      <p:sp>
        <p:nvSpPr>
          <p:cNvPr id="24" name="Rectangle 23"/>
          <p:cNvSpPr/>
          <p:nvPr/>
        </p:nvSpPr>
        <p:spPr>
          <a:xfrm>
            <a:off x="3419872" y="6021288"/>
            <a:ext cx="2227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</a:rPr>
              <a:t>water-resistant</a:t>
            </a:r>
            <a:endParaRPr lang="fr-FR" sz="2400" dirty="0"/>
          </a:p>
        </p:txBody>
      </p:sp>
      <p:sp>
        <p:nvSpPr>
          <p:cNvPr id="25" name="Rectangle 24"/>
          <p:cNvSpPr/>
          <p:nvPr/>
        </p:nvSpPr>
        <p:spPr>
          <a:xfrm>
            <a:off x="3419872" y="2276872"/>
            <a:ext cx="2416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</a:rPr>
              <a:t>shock-resistant, </a:t>
            </a:r>
            <a:endParaRPr lang="fr-FR" sz="2400" dirty="0"/>
          </a:p>
        </p:txBody>
      </p:sp>
      <p:sp>
        <p:nvSpPr>
          <p:cNvPr id="26" name="Rectangle 25"/>
          <p:cNvSpPr/>
          <p:nvPr/>
        </p:nvSpPr>
        <p:spPr>
          <a:xfrm>
            <a:off x="6084168" y="5013176"/>
            <a:ext cx="277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</a:rPr>
              <a:t>Scratch-</a:t>
            </a:r>
            <a:r>
              <a:rPr lang="en-US" sz="2800" i="1" dirty="0" smtClean="0">
                <a:solidFill>
                  <a:prstClr val="black"/>
                </a:solidFill>
              </a:rPr>
              <a:t>resistant</a:t>
            </a:r>
            <a:r>
              <a:rPr lang="en-US" sz="2400" i="1" dirty="0" smtClean="0">
                <a:solidFill>
                  <a:prstClr val="black"/>
                </a:solidFill>
              </a:rPr>
              <a:t> </a:t>
            </a:r>
            <a:endParaRPr lang="fr-FR" sz="2400" i="1" dirty="0" smtClean="0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9512" y="5877272"/>
            <a:ext cx="1355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>
                <a:solidFill>
                  <a:prstClr val="black"/>
                </a:solidFill>
              </a:rPr>
              <a:t>S</a:t>
            </a:r>
            <a:r>
              <a:rPr lang="fr-FR" sz="2400" i="1" dirty="0" err="1" smtClean="0">
                <a:solidFill>
                  <a:prstClr val="black"/>
                </a:solidFill>
              </a:rPr>
              <a:t>tretchy</a:t>
            </a:r>
            <a:endParaRPr lang="fr-FR" sz="2000" dirty="0"/>
          </a:p>
        </p:txBody>
      </p:sp>
      <p:sp>
        <p:nvSpPr>
          <p:cNvPr id="28" name="Rectangle 27"/>
          <p:cNvSpPr/>
          <p:nvPr/>
        </p:nvSpPr>
        <p:spPr>
          <a:xfrm>
            <a:off x="7164288" y="6093296"/>
            <a:ext cx="1609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 err="1" smtClean="0">
                <a:solidFill>
                  <a:prstClr val="black"/>
                </a:solidFill>
              </a:rPr>
              <a:t>fire-resistant</a:t>
            </a:r>
            <a:endParaRPr lang="fr-FR" sz="2000" dirty="0"/>
          </a:p>
        </p:txBody>
      </p:sp>
      <p:sp>
        <p:nvSpPr>
          <p:cNvPr id="29" name="Rectangle 28"/>
          <p:cNvSpPr/>
          <p:nvPr/>
        </p:nvSpPr>
        <p:spPr>
          <a:xfrm>
            <a:off x="7452320" y="1268760"/>
            <a:ext cx="778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smtClean="0">
                <a:solidFill>
                  <a:prstClr val="black"/>
                </a:solidFill>
              </a:rPr>
              <a:t>light</a:t>
            </a:r>
            <a:endParaRPr lang="fr-FR" sz="2400" dirty="0"/>
          </a:p>
        </p:txBody>
      </p:sp>
      <p:sp>
        <p:nvSpPr>
          <p:cNvPr id="30" name="Rectangle 29"/>
          <p:cNvSpPr/>
          <p:nvPr/>
        </p:nvSpPr>
        <p:spPr>
          <a:xfrm>
            <a:off x="179512" y="548680"/>
            <a:ext cx="2005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</a:rPr>
              <a:t>T</a:t>
            </a:r>
            <a:r>
              <a:rPr lang="fr-FR" sz="2400" i="1" dirty="0" smtClean="0">
                <a:solidFill>
                  <a:prstClr val="black"/>
                </a:solidFill>
              </a:rPr>
              <a:t>transparent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23993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67544" y="3429000"/>
            <a:ext cx="2928958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28596" y="2643182"/>
            <a:ext cx="2928958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univers\Desktop\images (3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357166"/>
            <a:ext cx="5643570" cy="2927818"/>
          </a:xfrm>
          <a:prstGeom prst="rect">
            <a:avLst/>
          </a:prstGeom>
          <a:noFill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2852936"/>
            <a:ext cx="2123728" cy="1544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428596" y="4357694"/>
            <a:ext cx="1862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fr-FR" sz="2400" u="sng" dirty="0" err="1" smtClean="0">
                <a:solidFill>
                  <a:srgbClr val="3C4043"/>
                </a:solidFill>
                <a:latin typeface="Roboto"/>
                <a:cs typeface="Arial" pitchFamily="34" charset="0"/>
                <a:hlinkClick r:id="rId5" tooltip="Jubilee Clip Original Buzzweld Coatings"/>
              </a:rPr>
              <a:t>Jubilee</a:t>
            </a:r>
            <a:r>
              <a:rPr lang="fr-FR" sz="2400" u="sng" dirty="0" smtClean="0">
                <a:solidFill>
                  <a:srgbClr val="3C4043"/>
                </a:solidFill>
                <a:latin typeface="Roboto"/>
                <a:cs typeface="Arial" pitchFamily="34" charset="0"/>
                <a:hlinkClick r:id="rId5" tooltip="Jubilee Clip Original Buzzweld Coatings"/>
              </a:rPr>
              <a:t> Clip</a:t>
            </a:r>
            <a:r>
              <a:rPr lang="fr-FR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sz="5400" dirty="0" smtClean="0">
              <a:solidFill>
                <a:srgbClr val="2962FF"/>
              </a:solidFill>
              <a:latin typeface="Roboto"/>
              <a:cs typeface="Arial" pitchFamily="34" charset="0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5291130"/>
            <a:ext cx="2989276" cy="1566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3000364" y="6286520"/>
            <a:ext cx="292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>
                <a:solidFill>
                  <a:srgbClr val="0070C0"/>
                </a:solidFill>
                <a:hlinkClick r:id="rId7" tooltip="Carpenter's Wood Glue | Elmer's - Cheap Joe's Art Stuff"/>
              </a:rPr>
              <a:t> Wood Glue</a:t>
            </a:r>
            <a:r>
              <a:rPr lang="fr-FR" b="1" u="sng" dirty="0" smtClean="0">
                <a:solidFill>
                  <a:srgbClr val="0070C0"/>
                </a:solidFill>
              </a:rPr>
              <a:t>/ </a:t>
            </a:r>
            <a:r>
              <a:rPr lang="fr-FR" b="1" u="sng" dirty="0" err="1" smtClean="0">
                <a:solidFill>
                  <a:srgbClr val="0070C0"/>
                </a:solidFill>
              </a:rPr>
              <a:t>Adhesive</a:t>
            </a:r>
            <a:endParaRPr lang="fr-FR" b="1" dirty="0">
              <a:solidFill>
                <a:srgbClr val="0070C0"/>
              </a:solidFill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57488" y="3643314"/>
            <a:ext cx="3071834" cy="1711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3635896" y="5373216"/>
            <a:ext cx="1534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u="sng" dirty="0" err="1" smtClean="0">
                <a:solidFill>
                  <a:srgbClr val="3C4043"/>
                </a:solidFill>
                <a:latin typeface="Roboto"/>
                <a:cs typeface="Arial" pitchFamily="34" charset="0"/>
                <a:hlinkClick r:id="rId9" tooltip="Welding - Wikimedia Commons"/>
              </a:rPr>
              <a:t>Welding</a:t>
            </a:r>
            <a:r>
              <a:rPr lang="fr-FR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sz="4800" b="1" dirty="0"/>
          </a:p>
        </p:txBody>
      </p:sp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04248" y="4581128"/>
            <a:ext cx="2029904" cy="163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ZoneTexte 20"/>
          <p:cNvSpPr txBox="1"/>
          <p:nvPr/>
        </p:nvSpPr>
        <p:spPr>
          <a:xfrm>
            <a:off x="6786578" y="6215082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0070C0"/>
                </a:solidFill>
              </a:rPr>
              <a:t>Rivet Gun </a:t>
            </a:r>
            <a:endParaRPr lang="fr-FR" sz="2000" b="1" dirty="0">
              <a:solidFill>
                <a:srgbClr val="0070C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644008" y="1844824"/>
            <a:ext cx="7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Nut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500" y="0"/>
            <a:ext cx="3571868" cy="2428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Screen Shot 2021-11-16 at 20.47.57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0"/>
            <a:ext cx="3873500" cy="404664"/>
          </a:xfrm>
          <a:prstGeom prst="rect">
            <a:avLst/>
          </a:prstGeom>
        </p:spPr>
      </p:pic>
      <p:pic>
        <p:nvPicPr>
          <p:cNvPr id="4" name="Picture 3" descr="Screen Shot 2021-11-16 at 23.15.5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3059832" cy="16561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979712" cy="1052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19672" y="0"/>
            <a:ext cx="1979712" cy="39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8184" y="2780928"/>
            <a:ext cx="2232248" cy="1728192"/>
          </a:xfrm>
          <a:prstGeom prst="rect">
            <a:avLst/>
          </a:prstGeom>
        </p:spPr>
      </p:pic>
      <p:sp>
        <p:nvSpPr>
          <p:cNvPr id="20" name="ZoneTexte 21"/>
          <p:cNvSpPr txBox="1"/>
          <p:nvPr/>
        </p:nvSpPr>
        <p:spPr>
          <a:xfrm>
            <a:off x="6588224" y="2348880"/>
            <a:ext cx="7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nails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5656" y="620688"/>
            <a:ext cx="2016224" cy="39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51920" y="332656"/>
            <a:ext cx="1008112" cy="39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04048" y="404664"/>
            <a:ext cx="1584176" cy="39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76256" y="476672"/>
            <a:ext cx="1944216" cy="40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16016" y="1772816"/>
            <a:ext cx="720080" cy="468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16216" y="2348880"/>
            <a:ext cx="720080" cy="39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5536" y="4365104"/>
            <a:ext cx="1728192" cy="39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635896" y="5373216"/>
            <a:ext cx="1152128" cy="39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131840" y="6237312"/>
            <a:ext cx="2520280" cy="39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48264" y="6237312"/>
            <a:ext cx="1440160" cy="39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6F23497-CE1F-44FA-AE2A-674A68CB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-27384"/>
            <a:ext cx="9001000" cy="6606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B225DB08-4747-4FCC-8374-9A716E7E0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620688"/>
            <a:ext cx="8010525" cy="5760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288FA4E7-AF38-4E55-89CB-D87CE35B75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" y="1161515"/>
            <a:ext cx="9099837" cy="57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6F23497-CE1F-44FA-AE2A-674A68CB3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-27384"/>
            <a:ext cx="9001000" cy="6606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409C9A3-D829-4DB7-868E-A7174EB73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620688"/>
            <a:ext cx="8858250" cy="923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038BF1C-F85A-42F7-9E15-F93D06CF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43050"/>
            <a:ext cx="9108504" cy="1870499"/>
          </a:xfrm>
          <a:prstGeom prst="rect">
            <a:avLst/>
          </a:prstGeom>
        </p:spPr>
      </p:pic>
      <p:pic>
        <p:nvPicPr>
          <p:cNvPr id="7" name="3.8">
            <a:hlinkClick r:id="" action="ppaction://media"/>
            <a:extLst>
              <a:ext uri="{FF2B5EF4-FFF2-40B4-BE49-F238E27FC236}">
                <a16:creationId xmlns:a16="http://schemas.microsoft.com/office/drawing/2014/main" xmlns="" id="{BC11FDBE-7D7A-431C-8E5B-B2C38A4C2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000496" y="46434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6F23497-CE1F-44FA-AE2A-674A68CB3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-27384"/>
            <a:ext cx="9001000" cy="6606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409C9A3-D829-4DB7-868E-A7174EB73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620688"/>
            <a:ext cx="8858250" cy="923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718BDAC-6ECA-4002-8865-9849E86CC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3128962"/>
            <a:ext cx="7543800" cy="6000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28DE967A-9813-45A9-BF11-912C6B657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0166" y="3857628"/>
            <a:ext cx="4438650" cy="2762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9263A74C-C1FD-486F-9F61-3374434DF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29" y="4507978"/>
            <a:ext cx="3686175" cy="3143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36F3C69B-97D6-416C-96C1-69FADB7A8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728" y="5000636"/>
            <a:ext cx="4781550" cy="2667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E323337-B4FE-44E9-9183-8CE91C3CA1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375" y="5661248"/>
            <a:ext cx="4295775" cy="2667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4D522554-A1D9-46D7-9F43-19152EEB4D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4414" y="6143644"/>
            <a:ext cx="6438900" cy="285750"/>
          </a:xfrm>
          <a:prstGeom prst="rect">
            <a:avLst/>
          </a:prstGeom>
        </p:spPr>
      </p:pic>
      <p:pic>
        <p:nvPicPr>
          <p:cNvPr id="2" name="3.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48064" y="17728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93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24601</TotalTime>
  <Words>129</Words>
  <Application>Microsoft Office PowerPoint</Application>
  <PresentationFormat>Affichage à l'écran (4:3)</PresentationFormat>
  <Paragraphs>74</Paragraphs>
  <Slides>24</Slides>
  <Notes>6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year English Course Unit 1</dc:title>
  <dc:creator>admin</dc:creator>
  <cp:lastModifiedBy>HP</cp:lastModifiedBy>
  <cp:revision>212</cp:revision>
  <dcterms:created xsi:type="dcterms:W3CDTF">2010-02-09T14:54:25Z</dcterms:created>
  <dcterms:modified xsi:type="dcterms:W3CDTF">2022-11-30T15:43:56Z</dcterms:modified>
</cp:coreProperties>
</file>